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3" r:id="rId1"/>
    <p:sldMasterId id="2147483667" r:id="rId2"/>
  </p:sldMasterIdLst>
  <p:notesMasterIdLst>
    <p:notesMasterId r:id="rId18"/>
  </p:notesMasterIdLst>
  <p:handoutMasterIdLst>
    <p:handoutMasterId r:id="rId19"/>
  </p:handoutMasterIdLst>
  <p:sldIdLst>
    <p:sldId id="291" r:id="rId3"/>
    <p:sldId id="296" r:id="rId4"/>
    <p:sldId id="297" r:id="rId5"/>
    <p:sldId id="263" r:id="rId6"/>
    <p:sldId id="295" r:id="rId7"/>
    <p:sldId id="298" r:id="rId8"/>
    <p:sldId id="266" r:id="rId9"/>
    <p:sldId id="299" r:id="rId10"/>
    <p:sldId id="300" r:id="rId11"/>
    <p:sldId id="301" r:id="rId12"/>
    <p:sldId id="302" r:id="rId13"/>
    <p:sldId id="294" r:id="rId14"/>
    <p:sldId id="303" r:id="rId15"/>
    <p:sldId id="293" r:id="rId16"/>
    <p:sldId id="284" r:id="rId17"/>
  </p:sldIdLst>
  <p:sldSz cx="9144000" cy="6858000" type="screen4x3"/>
  <p:notesSz cx="7023100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588" autoAdjust="0"/>
    <p:restoredTop sz="86364" autoAdjust="0"/>
  </p:normalViewPr>
  <p:slideViewPr>
    <p:cSldViewPr>
      <p:cViewPr varScale="1">
        <p:scale>
          <a:sx n="120" d="100"/>
          <a:sy n="120" d="100"/>
        </p:scale>
        <p:origin x="-414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48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2000" b="1"/>
            </a:pPr>
            <a:r>
              <a:rPr lang="en-US" sz="2000" b="1"/>
              <a:t>Shellfish Beds Fecal Coliform Geomean by Date </a:t>
            </a:r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8.4147476848412811E-2"/>
          <c:y val="9.3818398367542133E-2"/>
          <c:w val="0.89650732927252019"/>
          <c:h val="0.76291140847243943"/>
        </c:manualLayout>
      </c:layout>
      <c:barChart>
        <c:barDir val="col"/>
        <c:grouping val="clustered"/>
        <c:varyColors val="0"/>
        <c:ser>
          <c:idx val="0"/>
          <c:order val="0"/>
          <c:invertIfNegative val="0"/>
          <c:cat>
            <c:strRef>
              <c:f>'G:\DATA\WATER\AMBIENT\Special Projects\Shellfish Beds, Shellfish Area Sampling\[Shellfish Final Data Charts .xlsx]final data'!$B$1:$X$1</c:f>
              <c:strCache>
                <c:ptCount val="23"/>
                <c:pt idx="0">
                  <c:v>Dec 10 2013</c:v>
                </c:pt>
                <c:pt idx="1">
                  <c:v>Jan 15 2014</c:v>
                </c:pt>
                <c:pt idx="2">
                  <c:v>Feb 11 2014</c:v>
                </c:pt>
                <c:pt idx="3">
                  <c:v>Mar 19 2014</c:v>
                </c:pt>
                <c:pt idx="4">
                  <c:v>Apr 1 2014</c:v>
                </c:pt>
                <c:pt idx="5">
                  <c:v>May 28 2014</c:v>
                </c:pt>
                <c:pt idx="6">
                  <c:v>Jun 18 2014</c:v>
                </c:pt>
                <c:pt idx="7">
                  <c:v>Jul 29 2014</c:v>
                </c:pt>
                <c:pt idx="8">
                  <c:v>Aug 12 2014</c:v>
                </c:pt>
                <c:pt idx="9">
                  <c:v>Sep 9 2014</c:v>
                </c:pt>
                <c:pt idx="10">
                  <c:v>Oct 14 2014</c:v>
                </c:pt>
                <c:pt idx="11">
                  <c:v>Nov 12 2014</c:v>
                </c:pt>
                <c:pt idx="12">
                  <c:v>Dec 9 2014</c:v>
                </c:pt>
                <c:pt idx="13">
                  <c:v>Jan 13 2015</c:v>
                </c:pt>
                <c:pt idx="14">
                  <c:v>Mar 17 2015</c:v>
                </c:pt>
                <c:pt idx="15">
                  <c:v>Apr 20 2015</c:v>
                </c:pt>
                <c:pt idx="16">
                  <c:v>May 20 2015</c:v>
                </c:pt>
                <c:pt idx="17">
                  <c:v>Jun 16 2015</c:v>
                </c:pt>
                <c:pt idx="18">
                  <c:v>Jul 21 2015</c:v>
                </c:pt>
                <c:pt idx="19">
                  <c:v>Aug 4 2015</c:v>
                </c:pt>
                <c:pt idx="20">
                  <c:v>Sep 2 2015</c:v>
                </c:pt>
                <c:pt idx="21">
                  <c:v>Oct 29 2015</c:v>
                </c:pt>
                <c:pt idx="22">
                  <c:v>Dec 1 2015</c:v>
                </c:pt>
              </c:strCache>
            </c:strRef>
          </c:cat>
          <c:val>
            <c:numRef>
              <c:f>'G:\DATA\WATER\AMBIENT\Special Projects\Shellfish Beds, Shellfish Area Sampling\[Shellfish Final Data Charts .xlsx]final data'!$B$33:$X$33</c:f>
              <c:numCache>
                <c:formatCode>General</c:formatCode>
                <c:ptCount val="23"/>
                <c:pt idx="0">
                  <c:v>7.22400534740623</c:v>
                </c:pt>
                <c:pt idx="1">
                  <c:v>26.714977399613215</c:v>
                </c:pt>
                <c:pt idx="2">
                  <c:v>3.2080025393611766</c:v>
                </c:pt>
                <c:pt idx="3">
                  <c:v>4.9156208056986159</c:v>
                </c:pt>
                <c:pt idx="4">
                  <c:v>3.1116008698176794</c:v>
                </c:pt>
                <c:pt idx="5">
                  <c:v>1.3805434681068027</c:v>
                </c:pt>
                <c:pt idx="6">
                  <c:v>1.8730420837222967</c:v>
                </c:pt>
                <c:pt idx="7">
                  <c:v>2.4461775471933436</c:v>
                </c:pt>
                <c:pt idx="8">
                  <c:v>3.7878869964122561</c:v>
                </c:pt>
                <c:pt idx="9">
                  <c:v>3.5390898422868773</c:v>
                </c:pt>
                <c:pt idx="10">
                  <c:v>2.8072827658268036</c:v>
                </c:pt>
                <c:pt idx="11">
                  <c:v>2.2061735376859226</c:v>
                </c:pt>
                <c:pt idx="12">
                  <c:v>6.2313094341114894</c:v>
                </c:pt>
                <c:pt idx="13">
                  <c:v>5.529537270154429</c:v>
                </c:pt>
                <c:pt idx="14">
                  <c:v>9.565494013012307</c:v>
                </c:pt>
                <c:pt idx="15">
                  <c:v>4.7631533470394487</c:v>
                </c:pt>
                <c:pt idx="16">
                  <c:v>1.5898847580015789</c:v>
                </c:pt>
                <c:pt idx="17">
                  <c:v>1.3841062975920377</c:v>
                </c:pt>
                <c:pt idx="18">
                  <c:v>2.3219637864513469</c:v>
                </c:pt>
                <c:pt idx="19">
                  <c:v>3.6614334981880918</c:v>
                </c:pt>
                <c:pt idx="20">
                  <c:v>4.7549486657169231</c:v>
                </c:pt>
                <c:pt idx="21">
                  <c:v>3.9168637570431502</c:v>
                </c:pt>
                <c:pt idx="22">
                  <c:v>3.2909995409998358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4954-4818-A6A4-5664F59B321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7308800"/>
        <c:axId val="47310720"/>
      </c:barChart>
      <c:catAx>
        <c:axId val="47308800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600" b="1" i="0" baseline="0"/>
                </a:pPr>
                <a:r>
                  <a:rPr lang="en-US" sz="1600" b="1" i="0" baseline="0"/>
                  <a:t>Sample Date</a:t>
                </a:r>
              </a:p>
            </c:rich>
          </c:tx>
          <c:layout/>
          <c:overlay val="0"/>
        </c:title>
        <c:numFmt formatCode="m/d;@" sourceLinked="0"/>
        <c:majorTickMark val="out"/>
        <c:minorTickMark val="none"/>
        <c:tickLblPos val="nextTo"/>
        <c:txPr>
          <a:bodyPr anchor="t" anchorCtr="0"/>
          <a:lstStyle/>
          <a:p>
            <a:pPr>
              <a:defRPr sz="800" baseline="0"/>
            </a:pPr>
            <a:endParaRPr lang="en-US"/>
          </a:p>
        </c:txPr>
        <c:crossAx val="47310720"/>
        <c:crosses val="autoZero"/>
        <c:auto val="1"/>
        <c:lblAlgn val="ctr"/>
        <c:lblOffset val="100"/>
        <c:noMultiLvlLbl val="0"/>
      </c:catAx>
      <c:valAx>
        <c:axId val="47310720"/>
        <c:scaling>
          <c:orientation val="minMax"/>
        </c:scaling>
        <c:delete val="0"/>
        <c:axPos val="l"/>
        <c:majorGridlines/>
        <c:title>
          <c:tx>
            <c:rich>
              <a:bodyPr rot="0" vert="wordArtVert" anchor="t" anchorCtr="0"/>
              <a:lstStyle/>
              <a:p>
                <a:pPr>
                  <a:defRPr sz="1100" b="1" baseline="0"/>
                </a:pPr>
                <a:r>
                  <a:rPr lang="en-US" sz="1100" b="1" baseline="0" dirty="0"/>
                  <a:t>Fecal Coliform </a:t>
                </a:r>
                <a:r>
                  <a:rPr lang="en-US" sz="1100" b="1" baseline="0" dirty="0" err="1"/>
                  <a:t>Geomean</a:t>
                </a:r>
                <a:endParaRPr lang="en-US" sz="1100" b="1" baseline="0" dirty="0"/>
              </a:p>
            </c:rich>
          </c:tx>
          <c:layout>
            <c:manualLayout>
              <c:xMode val="edge"/>
              <c:yMode val="edge"/>
              <c:x val="0"/>
              <c:y val="9.1126135038731904E-2"/>
            </c:manualLayout>
          </c:layout>
          <c:overlay val="0"/>
        </c:title>
        <c:numFmt formatCode="0" sourceLinked="0"/>
        <c:majorTickMark val="none"/>
        <c:minorTickMark val="none"/>
        <c:tickLblPos val="nextTo"/>
        <c:crossAx val="47308800"/>
        <c:crosses val="autoZero"/>
        <c:crossBetween val="between"/>
      </c:valAx>
    </c:plotArea>
    <c:plotVisOnly val="1"/>
    <c:dispBlanksAs val="gap"/>
    <c:showDLblsOverMax val="0"/>
  </c:chart>
  <c:spPr>
    <a:solidFill>
      <a:schemeClr val="tx1"/>
    </a:solidFill>
  </c:spPr>
  <c:txPr>
    <a:bodyPr/>
    <a:lstStyle/>
    <a:p>
      <a:pPr algn="ctr">
        <a:defRPr lang="en-US" sz="1000" b="0" i="0" u="none" strike="noStrike" kern="1200" baseline="0">
          <a:solidFill>
            <a:sysClr val="windowText" lastClr="000000"/>
          </a:solidFill>
          <a:latin typeface="+mn-lt"/>
          <a:ea typeface="+mn-ea"/>
          <a:cs typeface="+mn-cs"/>
        </a:defRPr>
      </a:pPr>
      <a:endParaRPr lang="en-US"/>
    </a:p>
  </c:txPr>
  <c:externalData r:id="rId1">
    <c:autoUpdate val="0"/>
  </c:externalData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0.07589</cdr:x>
      <cdr:y>0.51338</cdr:y>
    </cdr:from>
    <cdr:to>
      <cdr:x>0.99107</cdr:x>
      <cdr:y>0.51338</cdr:y>
    </cdr:to>
    <cdr:cxnSp macro="">
      <cdr:nvCxnSpPr>
        <cdr:cNvPr id="3" name="Straight Connector 2">
          <a:extLst xmlns:a="http://schemas.openxmlformats.org/drawingml/2006/main">
            <a:ext uri="{FF2B5EF4-FFF2-40B4-BE49-F238E27FC236}">
              <a16:creationId xmlns="" xmlns:a16="http://schemas.microsoft.com/office/drawing/2014/main" id="{65C89EC4-C832-4DC7-9718-17EC631D81BF}"/>
            </a:ext>
          </a:extLst>
        </cdr:cNvPr>
        <cdr:cNvCxnSpPr/>
      </cdr:nvCxnSpPr>
      <cdr:spPr>
        <a:xfrm xmlns:a="http://schemas.openxmlformats.org/drawingml/2006/main">
          <a:off x="647700" y="2924176"/>
          <a:ext cx="7810500" cy="0"/>
        </a:xfrm>
        <a:prstGeom xmlns:a="http://schemas.openxmlformats.org/drawingml/2006/main" prst="line">
          <a:avLst/>
        </a:prstGeom>
        <a:ln xmlns:a="http://schemas.openxmlformats.org/drawingml/2006/main" w="38100"/>
      </cdr:spPr>
      <cdr:style>
        <a:lnRef xmlns:a="http://schemas.openxmlformats.org/drawingml/2006/main" idx="1">
          <a:schemeClr val="accent2"/>
        </a:lnRef>
        <a:fillRef xmlns:a="http://schemas.openxmlformats.org/drawingml/2006/main" idx="0">
          <a:schemeClr val="accent2"/>
        </a:fillRef>
        <a:effectRef xmlns:a="http://schemas.openxmlformats.org/drawingml/2006/main" idx="0">
          <a:schemeClr val="accent2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0.41509</cdr:x>
      <cdr:y>0.52893</cdr:y>
    </cdr:from>
    <cdr:to>
      <cdr:x>0.69811</cdr:x>
      <cdr:y>0.5877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3352800" y="2743200"/>
          <a:ext cx="2286000" cy="3048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600" b="1" dirty="0"/>
            <a:t>14 </a:t>
          </a:r>
          <a:r>
            <a:rPr lang="en-US" sz="1600" b="1" dirty="0" smtClean="0"/>
            <a:t>CFU/100mL standard</a:t>
          </a:r>
          <a:endParaRPr lang="en-US" sz="1600" b="1" dirty="0"/>
        </a:p>
      </cdr:txBody>
    </cdr:sp>
  </cdr:relSizeAnchor>
  <cdr:relSizeAnchor xmlns:cdr="http://schemas.openxmlformats.org/drawingml/2006/chartDrawing">
    <cdr:from>
      <cdr:x>0.07589</cdr:x>
      <cdr:y>0.51338</cdr:y>
    </cdr:from>
    <cdr:to>
      <cdr:x>0.99107</cdr:x>
      <cdr:y>0.51338</cdr:y>
    </cdr:to>
    <cdr:cxnSp macro="">
      <cdr:nvCxnSpPr>
        <cdr:cNvPr id="2" name="Straight Connector 2">
          <a:extLst xmlns:a="http://schemas.openxmlformats.org/drawingml/2006/main">
            <a:ext uri="{FF2B5EF4-FFF2-40B4-BE49-F238E27FC236}">
              <a16:creationId xmlns="" xmlns:a16="http://schemas.microsoft.com/office/drawing/2014/main" id="{F36A95B0-BD3D-4E7C-994D-374953428E53}"/>
            </a:ext>
          </a:extLst>
        </cdr:cNvPr>
        <cdr:cNvCxnSpPr/>
      </cdr:nvCxnSpPr>
      <cdr:spPr>
        <a:xfrm xmlns:a="http://schemas.openxmlformats.org/drawingml/2006/main">
          <a:off x="647700" y="2924176"/>
          <a:ext cx="7810500" cy="0"/>
        </a:xfrm>
        <a:prstGeom xmlns:a="http://schemas.openxmlformats.org/drawingml/2006/main" prst="line">
          <a:avLst/>
        </a:prstGeom>
        <a:ln xmlns:a="http://schemas.openxmlformats.org/drawingml/2006/main" w="38100"/>
      </cdr:spPr>
      <cdr:style>
        <a:lnRef xmlns:a="http://schemas.openxmlformats.org/drawingml/2006/main" idx="1">
          <a:schemeClr val="accent2"/>
        </a:lnRef>
        <a:fillRef xmlns:a="http://schemas.openxmlformats.org/drawingml/2006/main" idx="0">
          <a:schemeClr val="accent2"/>
        </a:fillRef>
        <a:effectRef xmlns:a="http://schemas.openxmlformats.org/drawingml/2006/main" idx="0">
          <a:schemeClr val="accent2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0.07589</cdr:x>
      <cdr:y>0.51338</cdr:y>
    </cdr:from>
    <cdr:to>
      <cdr:x>0.99107</cdr:x>
      <cdr:y>0.51338</cdr:y>
    </cdr:to>
    <cdr:cxnSp macro="">
      <cdr:nvCxnSpPr>
        <cdr:cNvPr id="6" name="Straight Connector 2">
          <a:extLst xmlns:a="http://schemas.openxmlformats.org/drawingml/2006/main">
            <a:ext uri="{FF2B5EF4-FFF2-40B4-BE49-F238E27FC236}">
              <a16:creationId xmlns="" xmlns:a16="http://schemas.microsoft.com/office/drawing/2014/main" id="{36290FEF-8BB3-4C70-99D0-FD84C97128A6}"/>
            </a:ext>
          </a:extLst>
        </cdr:cNvPr>
        <cdr:cNvCxnSpPr/>
      </cdr:nvCxnSpPr>
      <cdr:spPr>
        <a:xfrm xmlns:a="http://schemas.openxmlformats.org/drawingml/2006/main">
          <a:off x="647700" y="2924176"/>
          <a:ext cx="7810500" cy="0"/>
        </a:xfrm>
        <a:prstGeom xmlns:a="http://schemas.openxmlformats.org/drawingml/2006/main" prst="line">
          <a:avLst/>
        </a:prstGeom>
        <a:ln xmlns:a="http://schemas.openxmlformats.org/drawingml/2006/main" w="38100"/>
      </cdr:spPr>
      <cdr:style>
        <a:lnRef xmlns:a="http://schemas.openxmlformats.org/drawingml/2006/main" idx="1">
          <a:schemeClr val="accent2"/>
        </a:lnRef>
        <a:fillRef xmlns:a="http://schemas.openxmlformats.org/drawingml/2006/main" idx="0">
          <a:schemeClr val="accent2"/>
        </a:fillRef>
        <a:effectRef xmlns:a="http://schemas.openxmlformats.org/drawingml/2006/main" idx="0">
          <a:schemeClr val="accent2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0.44308</cdr:x>
      <cdr:y>0.53344</cdr:y>
    </cdr:from>
    <cdr:to>
      <cdr:x>0.69811</cdr:x>
      <cdr:y>0.58361</cdr:y>
    </cdr:to>
    <cdr:sp macro="" textlink="">
      <cdr:nvSpPr>
        <cdr:cNvPr id="7" name="TextBox 3"/>
        <cdr:cNvSpPr txBox="1"/>
      </cdr:nvSpPr>
      <cdr:spPr>
        <a:xfrm xmlns:a="http://schemas.openxmlformats.org/drawingml/2006/main">
          <a:off x="3578846" y="2766613"/>
          <a:ext cx="2059954" cy="2602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US" sz="1600" b="1" dirty="0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8131" y="0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5199B19F-B9FE-477D-97C9-AD5FDA56DF4F}" type="datetimeFigureOut">
              <a:rPr lang="en-US" smtClean="0"/>
              <a:t>10/11/2017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2030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8131" y="8842030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7BB720C5-FA13-4B1E-BD9C-939E7CDA8D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097909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1" y="0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7E7BB639-B665-45C0-929D-920F56AEC618}" type="datetimeFigureOut">
              <a:rPr lang="en-US" smtClean="0"/>
              <a:t>10/11/2017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4275" y="698500"/>
            <a:ext cx="4654550" cy="34909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24" tIns="46662" rIns="93324" bIns="46662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0" y="4421823"/>
            <a:ext cx="5618480" cy="4189095"/>
          </a:xfrm>
          <a:prstGeom prst="rect">
            <a:avLst/>
          </a:prstGeom>
        </p:spPr>
        <p:txBody>
          <a:bodyPr vert="horz" lIns="93324" tIns="46662" rIns="93324" bIns="46662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30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1" y="8842030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FD5D93BE-5C5B-4883-8D93-4F7BBE2869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00885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5D93BE-5C5B-4883-8D93-4F7BBE28692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11902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5D93BE-5C5B-4883-8D93-4F7BBE28692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20307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5D93BE-5C5B-4883-8D93-4F7BBE28692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9589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5D93BE-5C5B-4883-8D93-4F7BBE28692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66781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5D93BE-5C5B-4883-8D93-4F7BBE28692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869002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5D93BE-5C5B-4883-8D93-4F7BBE28692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591271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5D93BE-5C5B-4883-8D93-4F7BBE28692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4952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5D93BE-5C5B-4883-8D93-4F7BBE28692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7638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5D93BE-5C5B-4883-8D93-4F7BBE28692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04196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5D93BE-5C5B-4883-8D93-4F7BBE28692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668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5D93BE-5C5B-4883-8D93-4F7BBE28692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8995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400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/>
              <a:t>5/13/2015</a:t>
            </a:r>
          </a:p>
        </p:txBody>
      </p:sp>
    </p:spTree>
    <p:extLst>
      <p:ext uri="{BB962C8B-B14F-4D97-AF65-F5344CB8AC3E}">
        <p14:creationId xmlns:p14="http://schemas.microsoft.com/office/powerpoint/2010/main" val="2990205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400" dirty="0" smtClean="0"/>
              <a:t>. </a:t>
            </a:r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5D93BE-5C5B-4883-8D93-4F7BBE28692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8446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5D93BE-5C5B-4883-8D93-4F7BBE28692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98343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5D93BE-5C5B-4883-8D93-4F7BBE28692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5196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61011-669F-4C8A-AEF1-CDA379B35D43}" type="datetimeFigureOut">
              <a:rPr lang="en-US" smtClean="0"/>
              <a:t>10/11/2017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F3BF7-858A-4133-88B4-4E0F588B62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1387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F6609-D23D-40DB-A7AB-FB2A9E19DD32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10/11/2017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769791-52E9-498F-B4EE-D0543CCB28F7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99755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F6609-D23D-40DB-A7AB-FB2A9E19DD32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10/11/2017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769791-52E9-498F-B4EE-D0543CCB28F7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31192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F6609-D23D-40DB-A7AB-FB2A9E19DD32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10/11/2017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769791-52E9-498F-B4EE-D0543CCB28F7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80158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F6609-D23D-40DB-A7AB-FB2A9E19DD32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10/11/2017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769791-52E9-498F-B4EE-D0543CCB28F7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6177806"/>
      </p:ext>
    </p:extLst>
  </p:cSld>
  <p:clrMapOvr>
    <a:masterClrMapping/>
  </p:clrMapOvr>
  <p:extLst>
    <p:ext uri="{DCECCB84-F9BA-43D5-87BE-67443E8EF086}">
      <p15:sldGuideLst xmlns=""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61011-669F-4C8A-AEF1-CDA379B35D43}" type="datetimeFigureOut">
              <a:rPr lang="en-US" smtClean="0"/>
              <a:t>10/11/2017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F3BF7-858A-4133-88B4-4E0F588B62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9085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 b="1">
                <a:solidFill>
                  <a:srgbClr val="1C496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F6609-D23D-40DB-A7AB-FB2A9E19DD32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10/11/2017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769791-52E9-498F-B4EE-D0543CCB28F7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1434800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F6609-D23D-40DB-A7AB-FB2A9E19DD32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10/11/2017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769791-52E9-498F-B4EE-D0543CCB28F7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96629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F6609-D23D-40DB-A7AB-FB2A9E19DD32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10/11/2017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769791-52E9-498F-B4EE-D0543CCB28F7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5758715"/>
      </p:ext>
    </p:extLst>
  </p:cSld>
  <p:clrMapOvr>
    <a:masterClrMapping/>
  </p:clrMapOvr>
  <p:extLst>
    <p:ext uri="{DCECCB84-F9BA-43D5-87BE-67443E8EF086}">
      <p15:sldGuideLst xmlns=""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F6609-D23D-40DB-A7AB-FB2A9E19DD32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10/11/2017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769791-52E9-498F-B4EE-D0543CCB28F7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78579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F6609-D23D-40DB-A7AB-FB2A9E19DD32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10/11/2017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769791-52E9-498F-B4EE-D0543CCB28F7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27013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F6609-D23D-40DB-A7AB-FB2A9E19DD32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10/11/2017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769791-52E9-498F-B4EE-D0543CCB28F7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31719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F6609-D23D-40DB-A7AB-FB2A9E19DD32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10/11/2017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769791-52E9-498F-B4EE-D0543CCB28F7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70824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7F46C221-49C7-4254-871F-4061AD9313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F61011-669F-4C8A-AEF1-CDA379B35D43}" type="datetimeFigureOut">
              <a:rPr lang="en-US" smtClean="0"/>
              <a:t>10/11/2017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1F3BF7-858A-4133-88B4-4E0F588B62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1063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4" r:id="rId1"/>
    <p:sldLayoutId id="2147483666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1C496A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1" kern="1200">
          <a:solidFill>
            <a:srgbClr val="1C496A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1" kern="1200">
          <a:solidFill>
            <a:srgbClr val="1C496A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1" kern="1200">
          <a:solidFill>
            <a:srgbClr val="1C496A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1" kern="1200">
          <a:solidFill>
            <a:srgbClr val="1C496A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1" kern="1200">
          <a:solidFill>
            <a:srgbClr val="1C496A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=""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7F46C221-49C7-4254-871F-4061AD9313D2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761F6609-D23D-40DB-A7AB-FB2A9E19DD32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 defTabSz="457200"/>
              <a:t>10/11/2017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14769791-52E9-498F-B4EE-D0543CCB28F7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899029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1C496A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1" kern="1200">
          <a:solidFill>
            <a:srgbClr val="1C496A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1" kern="1200">
          <a:solidFill>
            <a:srgbClr val="1C496A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1" kern="1200">
          <a:solidFill>
            <a:srgbClr val="1C496A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1" kern="1200">
          <a:solidFill>
            <a:srgbClr val="1C496A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1" kern="1200">
          <a:solidFill>
            <a:srgbClr val="1C496A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=""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jpeg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3D188167-4E9F-4DA9-BE3A-61288FCFA8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4618" y="1981200"/>
            <a:ext cx="5172363" cy="320039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dirty="0">
                <a:latin typeface="Arial" pitchFamily="34" charset="0"/>
                <a:cs typeface="Arial" pitchFamily="34" charset="0"/>
              </a:rPr>
              <a:t>Reopening the Shellfish Beds in Duval County</a:t>
            </a:r>
            <a:endParaRPr lang="en-US" sz="4000" b="1" dirty="0">
              <a:solidFill>
                <a:srgbClr val="1C496A"/>
              </a:solidFill>
              <a:latin typeface="+mn-lt"/>
            </a:endParaRPr>
          </a:p>
        </p:txBody>
      </p:sp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76200" y="5486400"/>
            <a:ext cx="9067800" cy="1619252"/>
          </a:xfrm>
        </p:spPr>
        <p:txBody>
          <a:bodyPr/>
          <a:lstStyle/>
          <a:p>
            <a:r>
              <a:rPr lang="en-US" altLang="en-US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William Karlavige</a:t>
            </a:r>
          </a:p>
          <a:p>
            <a:r>
              <a:rPr lang="en-US" altLang="en-US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Water Quality Scientist</a:t>
            </a:r>
          </a:p>
          <a:p>
            <a:r>
              <a:rPr lang="en-US" altLang="en-US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Environmental Quality Division</a:t>
            </a:r>
            <a:endParaRPr lang="en-US" altLang="en-US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" y="533400"/>
            <a:ext cx="9296400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Jacksonville Waterways Commission</a:t>
            </a:r>
          </a:p>
          <a:p>
            <a:pPr algn="ctr"/>
            <a:r>
              <a:rPr lang="en-US" b="1" dirty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October 11, 2017</a:t>
            </a:r>
          </a:p>
          <a:p>
            <a:pPr algn="ctr"/>
            <a:endParaRPr lang="en-US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48219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609600"/>
            <a:ext cx="2133600" cy="870834"/>
          </a:xfrm>
        </p:spPr>
        <p:txBody>
          <a:bodyPr>
            <a:noAutofit/>
          </a:bodyPr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30 Sample Sites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131417"/>
            <a:ext cx="4530014" cy="66471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F3BF7-858A-4133-88B4-4E0F588B62DC}" type="slidenum">
              <a:rPr lang="en-US" smtClean="0"/>
              <a:t>10</a:t>
            </a:fld>
            <a:endParaRPr 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480435"/>
            <a:ext cx="2971800" cy="5312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75592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562600" y="1235333"/>
            <a:ext cx="27229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EQD Sampling Began in December 2013 </a:t>
            </a:r>
          </a:p>
          <a:p>
            <a:pPr algn="ctr"/>
            <a:endParaRPr lang="en-US" sz="24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F3BF7-858A-4133-88B4-4E0F588B62DC}" type="slidenum">
              <a:rPr lang="en-US" smtClean="0"/>
              <a:t>11</a:t>
            </a:fld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3197839"/>
            <a:ext cx="4800065" cy="36000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353" y="3886200"/>
            <a:ext cx="3290596" cy="24679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760" y="709826"/>
            <a:ext cx="4454300" cy="297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067649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1469016211"/>
              </p:ext>
            </p:extLst>
          </p:nvPr>
        </p:nvGraphicFramePr>
        <p:xfrm>
          <a:off x="533400" y="990600"/>
          <a:ext cx="8077200" cy="51863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4674371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533400"/>
            <a:ext cx="8305800" cy="1600200"/>
          </a:xfrm>
        </p:spPr>
        <p:txBody>
          <a:bodyPr>
            <a:noAutofit/>
          </a:bodyPr>
          <a:lstStyle/>
          <a:p>
            <a:pPr algn="ctr"/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Discussion of Results with DACS </a:t>
            </a:r>
            <a:b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Division of Aquaculture</a:t>
            </a:r>
            <a:b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Shellfish Environmental Assessment Section (SEAS)  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F3BF7-858A-4133-88B4-4E0F588B62DC}" type="slidenum">
              <a:rPr lang="en-US" smtClean="0"/>
              <a:t>13</a:t>
            </a:fld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133600"/>
            <a:ext cx="7924800" cy="4418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44351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920873"/>
          </a:xfrm>
        </p:spPr>
        <p:txBody>
          <a:bodyPr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dirty="0">
                <a:ln/>
                <a:solidFill>
                  <a:schemeClr val="accent3">
                    <a:lumMod val="50000"/>
                  </a:schemeClr>
                </a:solidFill>
                <a:latin typeface="+mn-lt"/>
              </a:rPr>
              <a:t>When we consider attempts at </a:t>
            </a:r>
            <a:r>
              <a:rPr lang="en-US" dirty="0" smtClean="0">
                <a:ln/>
                <a:solidFill>
                  <a:schemeClr val="accent3">
                    <a:lumMod val="50000"/>
                  </a:schemeClr>
                </a:solidFill>
                <a:latin typeface="+mn-lt"/>
              </a:rPr>
              <a:t>reopening </a:t>
            </a:r>
            <a:r>
              <a:rPr lang="en-US" dirty="0">
                <a:ln/>
                <a:solidFill>
                  <a:schemeClr val="accent3">
                    <a:lumMod val="50000"/>
                  </a:schemeClr>
                </a:solidFill>
                <a:latin typeface="+mn-lt"/>
              </a:rPr>
              <a:t>the beds</a:t>
            </a:r>
            <a:r>
              <a:rPr lang="en-US" dirty="0">
                <a:ln/>
                <a:solidFill>
                  <a:schemeClr val="accent3">
                    <a:lumMod val="50000"/>
                  </a:schemeClr>
                </a:solidFill>
              </a:rPr>
              <a:t>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285999"/>
            <a:ext cx="7886700" cy="3890963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We need to determine what areas would </a:t>
            </a:r>
            <a:r>
              <a:rPr lang="en-US" dirty="0" smtClean="0"/>
              <a:t>be open for recreational </a:t>
            </a:r>
            <a:r>
              <a:rPr lang="en-US" dirty="0"/>
              <a:t>and commercial </a:t>
            </a:r>
            <a:r>
              <a:rPr lang="en-US" dirty="0" smtClean="0"/>
              <a:t>harvesting? </a:t>
            </a:r>
          </a:p>
          <a:p>
            <a:endParaRPr lang="en-US" dirty="0"/>
          </a:p>
          <a:p>
            <a:r>
              <a:rPr lang="en-US" dirty="0"/>
              <a:t>How </a:t>
            </a:r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many</a:t>
            </a:r>
            <a:r>
              <a:rPr lang="en-US" dirty="0"/>
              <a:t> oysters are available for harvesting</a:t>
            </a:r>
            <a:r>
              <a:rPr lang="en-US" dirty="0" smtClean="0"/>
              <a:t>?</a:t>
            </a:r>
          </a:p>
          <a:p>
            <a:endParaRPr lang="en-US" dirty="0"/>
          </a:p>
          <a:p>
            <a:r>
              <a:rPr lang="en-US" dirty="0"/>
              <a:t>Are our oysters healthy and </a:t>
            </a:r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resilient</a:t>
            </a:r>
            <a:r>
              <a:rPr lang="en-US" dirty="0"/>
              <a:t> enough to withstand harvesting? 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How is the harvesting going to affect the WQ?</a:t>
            </a:r>
            <a:endParaRPr lang="en-US" dirty="0"/>
          </a:p>
          <a:p>
            <a:pPr lvl="1"/>
            <a:r>
              <a:rPr lang="en-US" dirty="0" smtClean="0"/>
              <a:t>Oysters filter 50 GPD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9292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9219" y="2914650"/>
            <a:ext cx="4953000" cy="371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04200" y="3429000"/>
            <a:ext cx="3053400" cy="255454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n-US" sz="3200" b="1" dirty="0">
                <a:ln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 you </a:t>
            </a:r>
            <a:r>
              <a:rPr lang="en-US" sz="3200" b="1" dirty="0" smtClean="0">
                <a:ln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Betsy Deuerling, EQD, and </a:t>
            </a:r>
            <a:endParaRPr lang="en-US" sz="3200" b="1" dirty="0">
              <a:ln/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200" b="1" dirty="0">
                <a:ln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 Volunteers</a:t>
            </a:r>
          </a:p>
        </p:txBody>
      </p:sp>
      <p:pic>
        <p:nvPicPr>
          <p:cNvPr id="6148" name="Picture 4" descr="C:\Betsy's Photos\River Sampling Events\06 19 2012 Timucuan Run\IMG_012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17714"/>
            <a:ext cx="3507438" cy="2630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01089"/>
            <a:ext cx="4163402" cy="312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839819" y="304800"/>
            <a:ext cx="2971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FFF00"/>
                </a:solidFill>
              </a:rPr>
              <a:t>Questions?</a:t>
            </a:r>
            <a:endParaRPr lang="en-US" sz="40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35834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04800"/>
            <a:ext cx="7907084" cy="1020438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Brief History of Shellfish Harvesting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1944" y="4571999"/>
            <a:ext cx="8229600" cy="1902447"/>
          </a:xfrm>
        </p:spPr>
        <p:txBody>
          <a:bodyPr>
            <a:noAutofit/>
          </a:bodyPr>
          <a:lstStyle/>
          <a:p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1924 - Typhoid Outbreak in Northern U.S. Cities </a:t>
            </a:r>
          </a:p>
          <a:p>
            <a:r>
              <a:rPr lang="en-US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150 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people </a:t>
            </a:r>
            <a:r>
              <a:rPr lang="en-US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died out of 1500 sick </a:t>
            </a:r>
            <a:endParaRPr lang="en-US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caused a near collapse of the shellfish industry</a:t>
            </a:r>
          </a:p>
          <a:p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National Shellfish Sanitation Program (NSSP) - Regulations</a:t>
            </a:r>
            <a:endParaRPr lang="en-US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F3BF7-858A-4133-88B4-4E0F588B62DC}" type="slidenum">
              <a:rPr lang="en-US" smtClean="0"/>
              <a:t>2</a:t>
            </a:fld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7950" y="1125483"/>
            <a:ext cx="2103467" cy="2952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38201" y="1572267"/>
            <a:ext cx="2971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Oysters have been an important component of the diet of coastal inhabitants of Northeast Florida for over 5,000 years.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529395" y="4077939"/>
            <a:ext cx="17858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Shell </a:t>
            </a:r>
            <a:r>
              <a:rPr lang="en-US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Middens</a:t>
            </a:r>
            <a:endParaRPr lang="en-US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4004" y="1121122"/>
            <a:ext cx="2214342" cy="2952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063814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38200"/>
            <a:ext cx="8229600" cy="3962400"/>
          </a:xfrm>
        </p:spPr>
        <p:txBody>
          <a:bodyPr>
            <a:norm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 the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1960’s,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certain areas in Duval County were officially approved for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harvesting, including waters in the Timucuan Ecological and Historic Preserve.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 1979 report stated many of the monitoring stations did not meet the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NSSP’s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recommended criteria for approved waters.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F3BF7-858A-4133-88B4-4E0F588B62DC}" type="slidenum">
              <a:rPr lang="en-US" smtClean="0"/>
              <a:t>3</a:t>
            </a:fld>
            <a:endParaRPr lang="en-US"/>
          </a:p>
        </p:txBody>
      </p:sp>
      <p:pic>
        <p:nvPicPr>
          <p:cNvPr id="7172" name="Picture 4" descr="Image result for photo of Crassostrea virginic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4800600"/>
            <a:ext cx="2918265" cy="1631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110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85800"/>
            <a:ext cx="8229600" cy="2895600"/>
          </a:xfrm>
        </p:spPr>
        <p:txBody>
          <a:bodyPr>
            <a:normAutofit/>
          </a:bodyPr>
          <a:lstStyle/>
          <a:p>
            <a:pPr lvl="0"/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In 1986, the Florida DNR planned to completely close the local beds, even though high bacteria levels could be predicted by monitoring </a:t>
            </a:r>
            <a:r>
              <a:rPr lang="en-US" sz="1900" dirty="0" smtClean="0">
                <a:latin typeface="Arial" panose="020B0604020202020204" pitchFamily="34" charset="0"/>
                <a:cs typeface="Arial" panose="020B0604020202020204" pitchFamily="34" charset="0"/>
              </a:rPr>
              <a:t>salinity levels, 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but the equipment needed was deemed too expensive.  </a:t>
            </a:r>
          </a:p>
          <a:p>
            <a:pPr lvl="1"/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This closure plan was successfully fought by local commercial harvesters and fishermen. </a:t>
            </a:r>
          </a:p>
          <a:p>
            <a:pPr lvl="0"/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In 1987, a $75,000  remote salinity monitor was installed. </a:t>
            </a:r>
            <a:endParaRPr lang="en-US" sz="1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US" sz="1900" dirty="0" smtClean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area was reclassified as Conditionally Approved, with temporary closures occurring during reduced salinities.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5580" y="3429000"/>
            <a:ext cx="3733800" cy="2800350"/>
          </a:xfrm>
          <a:prstGeom prst="rect">
            <a:avLst/>
          </a:prstGeom>
        </p:spPr>
      </p:pic>
      <p:pic>
        <p:nvPicPr>
          <p:cNvPr id="1026" name="Picture 2" descr="C:\Betsy's Photos\River Sampling Events\06 19 2012 Timucuan Run\IMG_016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199" y="3429000"/>
            <a:ext cx="3733801" cy="2800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65101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70010"/>
            <a:ext cx="4094148" cy="668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F3BF7-858A-4133-88B4-4E0F588B62DC}" type="slidenum">
              <a:rPr lang="en-US" smtClean="0"/>
              <a:t>5</a:t>
            </a:fld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2145" y="1219200"/>
            <a:ext cx="3667958" cy="48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257800" y="381000"/>
            <a:ext cx="32868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Shellfish Harvesting Area</a:t>
            </a:r>
          </a:p>
        </p:txBody>
      </p:sp>
    </p:spTree>
    <p:extLst>
      <p:ext uri="{BB962C8B-B14F-4D97-AF65-F5344CB8AC3E}">
        <p14:creationId xmlns:p14="http://schemas.microsoft.com/office/powerpoint/2010/main" val="10118933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3581" y="457201"/>
            <a:ext cx="8291585" cy="692714"/>
          </a:xfrm>
        </p:spPr>
        <p:txBody>
          <a:bodyPr>
            <a:normAutofit/>
          </a:bodyPr>
          <a:lstStyle/>
          <a:p>
            <a:pPr algn="ctr"/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Changes have Occurred 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since 1996?</a:t>
            </a:r>
            <a:endParaRPr lang="en-US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C:\Betsy's Photos\River Sampling Events\06 19 2012 Timucuan Run\IMG_016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086974"/>
            <a:ext cx="3594594" cy="2695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5140" y="4031135"/>
            <a:ext cx="3490985" cy="209459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354" y="1227939"/>
            <a:ext cx="2655455" cy="1752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09599" y="2980539"/>
            <a:ext cx="36329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2060"/>
                </a:solidFill>
              </a:rPr>
              <a:t>Eastern Oyster, or Atlantic Oyster,  </a:t>
            </a:r>
            <a:r>
              <a:rPr lang="en-US" i="1" dirty="0" err="1">
                <a:solidFill>
                  <a:srgbClr val="002060"/>
                </a:solidFill>
              </a:rPr>
              <a:t>Crassostrea</a:t>
            </a:r>
            <a:r>
              <a:rPr lang="en-US" i="1" dirty="0">
                <a:solidFill>
                  <a:srgbClr val="002060"/>
                </a:solidFill>
              </a:rPr>
              <a:t> </a:t>
            </a:r>
            <a:r>
              <a:rPr lang="en-US" i="1" dirty="0" err="1">
                <a:solidFill>
                  <a:srgbClr val="002060"/>
                </a:solidFill>
              </a:rPr>
              <a:t>virginica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F3BF7-858A-4133-88B4-4E0F588B62DC}" type="slidenum">
              <a:rPr lang="en-US" smtClean="0"/>
              <a:t>6</a:t>
            </a:fld>
            <a:endParaRPr lang="en-US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782920"/>
            <a:ext cx="3886199" cy="2915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989403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85118804"/>
              </p:ext>
            </p:extLst>
          </p:nvPr>
        </p:nvGraphicFramePr>
        <p:xfrm>
          <a:off x="1" y="-12"/>
          <a:ext cx="9143998" cy="685800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3533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67804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050485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214197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159627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500694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1105056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1200556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</a:tblGrid>
              <a:tr h="201398"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979" marR="5979" marT="5979" marB="0" anchor="b"/>
                </a:tc>
                <a:tc gridSpan="7"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Preliminary Cost Assessment to Evaluate Current Water Quality Conditions in Duval County Shellfish Areas 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979" marR="5979" marT="5979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01398"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979" marR="5979" marT="5979" marB="0" anchor="b"/>
                </a:tc>
                <a:tc gridSpan="7"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March 15, 2013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979" marR="5979" marT="5979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01398"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979" marR="5979" marT="5979" marB="0" anchor="b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22574"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Sampling Description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 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 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 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 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 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 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979" marR="5979" marT="5979" marB="0" anchor="b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01398"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979" marR="5979" marT="5979" marB="0" anchor="b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01398"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Number stations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Times / Year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Duration Years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Total Samples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979" marR="5979" marT="5979" marB="0" anchor="b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201398"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30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24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2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1440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979" marR="5979" marT="5979" marB="0" anchor="b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201398"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979" marR="5979" marT="5979" marB="0" anchor="b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222574"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Effort Required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 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 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 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 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 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 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979" marR="5979" marT="5979" marB="0" anchor="b"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201398"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979" marR="5979" marT="5979" marB="0" anchor="b"/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396421"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Staff Samplers per trip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Times / Year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Duration Years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Total Staff Trips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Hours per Trip Including Prep Time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Average Salary with Benefits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Staff Cost 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979" marR="5979" marT="5979" marB="0" anchor="b"/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201398"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2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24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2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96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14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$60 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$80,640 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979" marR="5979" marT="5979" marB="0" anchor="b"/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201398"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979" marR="5979" marT="5979" marB="0" anchor="b"/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  <a:tr h="201398"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Data entry, Review, QA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 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 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 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Total Hours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 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 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979" marR="5979" marT="5979" marB="0" anchor="b"/>
                </a:tc>
                <a:extLst>
                  <a:ext uri="{0D108BD9-81ED-4DB2-BD59-A6C34878D82A}">
                    <a16:rowId xmlns="" xmlns:a16="http://schemas.microsoft.com/office/drawing/2014/main" val="10013"/>
                  </a:ext>
                </a:extLst>
              </a:tr>
              <a:tr h="201398"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12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12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2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288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$60 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$17,280 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979" marR="5979" marT="5979" marB="0" anchor="b"/>
                </a:tc>
                <a:extLst>
                  <a:ext uri="{0D108BD9-81ED-4DB2-BD59-A6C34878D82A}">
                    <a16:rowId xmlns="" xmlns:a16="http://schemas.microsoft.com/office/drawing/2014/main" val="10014"/>
                  </a:ext>
                </a:extLst>
              </a:tr>
              <a:tr h="201398"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979" marR="5979" marT="5979" marB="0" anchor="b"/>
                </a:tc>
                <a:extLst>
                  <a:ext uri="{0D108BD9-81ED-4DB2-BD59-A6C34878D82A}">
                    <a16:rowId xmlns="" xmlns:a16="http://schemas.microsoft.com/office/drawing/2014/main" val="10015"/>
                  </a:ext>
                </a:extLst>
              </a:tr>
              <a:tr h="201398"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Project Management,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979" marR="5979" marT="5979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Data Analysis, Reporting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979" marR="5979" marT="5979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 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Total Hours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 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 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979" marR="5979" marT="5979" marB="0" anchor="b"/>
                </a:tc>
                <a:extLst>
                  <a:ext uri="{0D108BD9-81ED-4DB2-BD59-A6C34878D82A}">
                    <a16:rowId xmlns="" xmlns:a16="http://schemas.microsoft.com/office/drawing/2014/main" val="10016"/>
                  </a:ext>
                </a:extLst>
              </a:tr>
              <a:tr h="201398"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16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12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2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384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$60 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$23,040 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979" marR="5979" marT="5979" marB="0" anchor="b"/>
                </a:tc>
                <a:extLst>
                  <a:ext uri="{0D108BD9-81ED-4DB2-BD59-A6C34878D82A}">
                    <a16:rowId xmlns="" xmlns:a16="http://schemas.microsoft.com/office/drawing/2014/main" val="10017"/>
                  </a:ext>
                </a:extLst>
              </a:tr>
              <a:tr h="201398"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979" marR="5979" marT="5979" marB="0" anchor="b"/>
                </a:tc>
                <a:extLst>
                  <a:ext uri="{0D108BD9-81ED-4DB2-BD59-A6C34878D82A}">
                    <a16:rowId xmlns="" xmlns:a16="http://schemas.microsoft.com/office/drawing/2014/main" val="10018"/>
                  </a:ext>
                </a:extLst>
              </a:tr>
              <a:tr h="201398"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Other Expenses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 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 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 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 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 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 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979" marR="5979" marT="5979" marB="0" anchor="b"/>
                </a:tc>
                <a:extLst>
                  <a:ext uri="{0D108BD9-81ED-4DB2-BD59-A6C34878D82A}">
                    <a16:rowId xmlns="" xmlns:a16="http://schemas.microsoft.com/office/drawing/2014/main" val="10019"/>
                  </a:ext>
                </a:extLst>
              </a:tr>
              <a:tr h="201398"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979" marR="5979" marT="5979" marB="0" anchor="b"/>
                </a:tc>
                <a:extLst>
                  <a:ext uri="{0D108BD9-81ED-4DB2-BD59-A6C34878D82A}">
                    <a16:rowId xmlns="" xmlns:a16="http://schemas.microsoft.com/office/drawing/2014/main" val="10020"/>
                  </a:ext>
                </a:extLst>
              </a:tr>
              <a:tr h="396421"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Lab Analysis: Fecal Coliform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Samples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1440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$42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EQD Lab = $39   Contract = $45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$60,480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979" marR="5979" marT="5979" marB="0" anchor="b"/>
                </a:tc>
                <a:extLst>
                  <a:ext uri="{0D108BD9-81ED-4DB2-BD59-A6C34878D82A}">
                    <a16:rowId xmlns="" xmlns:a16="http://schemas.microsoft.com/office/drawing/2014/main" val="10021"/>
                  </a:ext>
                </a:extLst>
              </a:tr>
              <a:tr h="591443"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Analysis : DO, pH, turbidity, salinity, temperature, depth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Trips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48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$300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$14,400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979" marR="5979" marT="5979" marB="0" anchor="b"/>
                </a:tc>
                <a:extLst>
                  <a:ext uri="{0D108BD9-81ED-4DB2-BD59-A6C34878D82A}">
                    <a16:rowId xmlns="" xmlns:a16="http://schemas.microsoft.com/office/drawing/2014/main" val="10022"/>
                  </a:ext>
                </a:extLst>
              </a:tr>
              <a:tr h="201398"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979" marR="5979" marT="5979" marB="0" anchor="b"/>
                </a:tc>
                <a:extLst>
                  <a:ext uri="{0D108BD9-81ED-4DB2-BD59-A6C34878D82A}">
                    <a16:rowId xmlns="" xmlns:a16="http://schemas.microsoft.com/office/drawing/2014/main" val="10023"/>
                  </a:ext>
                </a:extLst>
              </a:tr>
              <a:tr h="396421"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Sample Shipment to DACS Lab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Shipments overnight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12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$100 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$1,200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979" marR="5979" marT="5979" marB="0" anchor="b"/>
                </a:tc>
                <a:extLst>
                  <a:ext uri="{0D108BD9-81ED-4DB2-BD59-A6C34878D82A}">
                    <a16:rowId xmlns="" xmlns:a16="http://schemas.microsoft.com/office/drawing/2014/main" val="10024"/>
                  </a:ext>
                </a:extLst>
              </a:tr>
              <a:tr h="201398"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979" marR="5979" marT="5979" marB="0" anchor="b"/>
                </a:tc>
                <a:extLst>
                  <a:ext uri="{0D108BD9-81ED-4DB2-BD59-A6C34878D82A}">
                    <a16:rowId xmlns="" xmlns:a16="http://schemas.microsoft.com/office/drawing/2014/main" val="10025"/>
                  </a:ext>
                </a:extLst>
              </a:tr>
              <a:tr h="201398"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Boat, fuel, equipment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Trips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48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$800 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$38,400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979" marR="5979" marT="5979" marB="0" anchor="b"/>
                </a:tc>
                <a:extLst>
                  <a:ext uri="{0D108BD9-81ED-4DB2-BD59-A6C34878D82A}">
                    <a16:rowId xmlns="" xmlns:a16="http://schemas.microsoft.com/office/drawing/2014/main" val="10026"/>
                  </a:ext>
                </a:extLst>
              </a:tr>
              <a:tr h="201398"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979" marR="5979" marT="5979" marB="0" anchor="b"/>
                </a:tc>
                <a:extLst>
                  <a:ext uri="{0D108BD9-81ED-4DB2-BD59-A6C34878D82A}">
                    <a16:rowId xmlns="" xmlns:a16="http://schemas.microsoft.com/office/drawing/2014/main" val="10027"/>
                  </a:ext>
                </a:extLst>
              </a:tr>
              <a:tr h="201398"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TOTAL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 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 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 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 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 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$235,440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979" marR="5979" marT="5979" marB="0" anchor="b"/>
                </a:tc>
                <a:extLst>
                  <a:ext uri="{0D108BD9-81ED-4DB2-BD59-A6C34878D82A}">
                    <a16:rowId xmlns="" xmlns:a16="http://schemas.microsoft.com/office/drawing/2014/main" val="1002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817116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533400"/>
            <a:ext cx="5562600" cy="511694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Duval County Oyster Beds</a:t>
            </a: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045094"/>
            <a:ext cx="4953000" cy="3714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F3BF7-858A-4133-88B4-4E0F588B62DC}" type="slidenum">
              <a:rPr lang="en-US" smtClean="0"/>
              <a:t>8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143000" y="5029200"/>
            <a:ext cx="7162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rgbClr val="002060"/>
                </a:solidFill>
              </a:rPr>
              <a:t>Preliminary </a:t>
            </a:r>
            <a:r>
              <a:rPr lang="en-US" sz="2000" b="1" dirty="0">
                <a:solidFill>
                  <a:srgbClr val="002060"/>
                </a:solidFill>
              </a:rPr>
              <a:t>study on the bacteria levels </a:t>
            </a:r>
            <a:endParaRPr lang="en-US" sz="2000" b="1" dirty="0" smtClean="0">
              <a:solidFill>
                <a:srgbClr val="00206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02060"/>
                </a:solidFill>
              </a:rPr>
              <a:t>L</a:t>
            </a:r>
            <a:r>
              <a:rPr lang="en-US" sz="2000" b="1" dirty="0" smtClean="0">
                <a:solidFill>
                  <a:srgbClr val="002060"/>
                </a:solidFill>
              </a:rPr>
              <a:t>arger </a:t>
            </a:r>
            <a:r>
              <a:rPr lang="en-US" sz="2000" b="1" dirty="0">
                <a:solidFill>
                  <a:srgbClr val="002060"/>
                </a:solidFill>
              </a:rPr>
              <a:t>effort was </a:t>
            </a:r>
            <a:r>
              <a:rPr lang="en-US" sz="2000" b="1" dirty="0" smtClean="0">
                <a:solidFill>
                  <a:srgbClr val="002060"/>
                </a:solidFill>
              </a:rPr>
              <a:t>feasible</a:t>
            </a:r>
            <a:endParaRPr lang="en-US" sz="2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62283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457200"/>
            <a:ext cx="7433553" cy="762000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Preliminary WQ Assessment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7952" y="1447800"/>
            <a:ext cx="7543801" cy="4953000"/>
          </a:xfrm>
        </p:spPr>
        <p:txBody>
          <a:bodyPr>
            <a:no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With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volunteers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existing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resources </a:t>
            </a: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24 months of water quality samples</a:t>
            </a: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Sampling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in all adverse environmental conditions: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ainfall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events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igh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&amp; low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water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levels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arm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and cold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weather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arious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tidal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conditions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F3BF7-858A-4133-88B4-4E0F588B62DC}" type="slidenum">
              <a:rPr lang="en-US" smtClean="0"/>
              <a:t>9</a:t>
            </a:fld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2854210"/>
            <a:ext cx="2425700" cy="3819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4648200"/>
            <a:ext cx="3182937" cy="20435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09398528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9AF8C"/>
      </a:accent1>
      <a:accent2>
        <a:srgbClr val="97BE49"/>
      </a:accent2>
      <a:accent3>
        <a:srgbClr val="3D9CCC"/>
      </a:accent3>
      <a:accent4>
        <a:srgbClr val="7C60C6"/>
      </a:accent4>
      <a:accent5>
        <a:srgbClr val="C9492C"/>
      </a:accent5>
      <a:accent6>
        <a:srgbClr val="D58C2E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3E4F19A7-A959-40BB-972C-4880BAF8EB09}"/>
    </a:ext>
  </a:extLst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9AF8C"/>
      </a:accent1>
      <a:accent2>
        <a:srgbClr val="97BE49"/>
      </a:accent2>
      <a:accent3>
        <a:srgbClr val="3D9CCC"/>
      </a:accent3>
      <a:accent4>
        <a:srgbClr val="7C60C6"/>
      </a:accent4>
      <a:accent5>
        <a:srgbClr val="C9492C"/>
      </a:accent5>
      <a:accent6>
        <a:srgbClr val="D58C2E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3E4F19A7-A959-40BB-972C-4880BAF8EB09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Duval County Shellfish Beds JKF BJD_1_035</Template>
  <TotalTime>10408</TotalTime>
  <Words>565</Words>
  <Application>Microsoft Office PowerPoint</Application>
  <PresentationFormat>On-screen Show (4:3)</PresentationFormat>
  <Paragraphs>183</Paragraphs>
  <Slides>15</Slides>
  <Notes>15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17" baseType="lpstr">
      <vt:lpstr>1_Office Theme</vt:lpstr>
      <vt:lpstr>Office Theme</vt:lpstr>
      <vt:lpstr>Reopening the Shellfish Beds in Duval County</vt:lpstr>
      <vt:lpstr>A Brief History of Shellfish Harvesting </vt:lpstr>
      <vt:lpstr>PowerPoint Presentation</vt:lpstr>
      <vt:lpstr>PowerPoint Presentation</vt:lpstr>
      <vt:lpstr>PowerPoint Presentation</vt:lpstr>
      <vt:lpstr>What Changes have Occurred since 1996?</vt:lpstr>
      <vt:lpstr>PowerPoint Presentation</vt:lpstr>
      <vt:lpstr>Duval County Oyster Beds</vt:lpstr>
      <vt:lpstr>Preliminary WQ Assessment </vt:lpstr>
      <vt:lpstr>30 Sample Sites</vt:lpstr>
      <vt:lpstr>PowerPoint Presentation</vt:lpstr>
      <vt:lpstr>PowerPoint Presentation</vt:lpstr>
      <vt:lpstr>Discussion of Results with DACS  Division of Aquaculture Shellfish Environmental Assessment Section (SEAS)  </vt:lpstr>
      <vt:lpstr>When we consider attempts at reopening the beds:</vt:lpstr>
      <vt:lpstr>PowerPoint Presentation</vt:lpstr>
    </vt:vector>
  </TitlesOfParts>
  <Company>City of Jacksonville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Duval County Shellfish Beds  Estimate to Conduct Initial Water Quality Survey</dc:title>
  <dc:creator>Deuerling, Betsy</dc:creator>
  <cp:lastModifiedBy>Administrator2</cp:lastModifiedBy>
  <cp:revision>126</cp:revision>
  <cp:lastPrinted>2017-10-09T20:26:40Z</cp:lastPrinted>
  <dcterms:created xsi:type="dcterms:W3CDTF">2013-05-08T19:48:26Z</dcterms:created>
  <dcterms:modified xsi:type="dcterms:W3CDTF">2017-10-11T12:14:51Z</dcterms:modified>
</cp:coreProperties>
</file>